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81" r:id="rId1"/>
  </p:sldMasterIdLst>
  <p:notesMasterIdLst>
    <p:notesMasterId r:id="rId22"/>
  </p:notesMasterIdLst>
  <p:sldIdLst>
    <p:sldId id="256" r:id="rId2"/>
    <p:sldId id="257" r:id="rId3"/>
    <p:sldId id="259" r:id="rId4"/>
    <p:sldId id="260" r:id="rId5"/>
    <p:sldId id="258" r:id="rId6"/>
    <p:sldId id="261" r:id="rId7"/>
    <p:sldId id="262" r:id="rId8"/>
    <p:sldId id="263" r:id="rId9"/>
    <p:sldId id="267" r:id="rId10"/>
    <p:sldId id="264" r:id="rId11"/>
    <p:sldId id="265" r:id="rId12"/>
    <p:sldId id="266" r:id="rId13"/>
    <p:sldId id="268" r:id="rId14"/>
    <p:sldId id="269" r:id="rId15"/>
    <p:sldId id="270" r:id="rId16"/>
    <p:sldId id="271" r:id="rId17"/>
    <p:sldId id="273" r:id="rId18"/>
    <p:sldId id="275" r:id="rId19"/>
    <p:sldId id="272"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6"/>
    <p:restoredTop sz="94665"/>
  </p:normalViewPr>
  <p:slideViewPr>
    <p:cSldViewPr snapToGrid="0" snapToObjects="1">
      <p:cViewPr>
        <p:scale>
          <a:sx n="86" d="100"/>
          <a:sy n="86" d="100"/>
        </p:scale>
        <p:origin x="728"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FITTING TIME (86310 pixels)</a:t>
            </a:r>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Serial (1 thread)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'Parallel 8 Threads 50 Frames'!$M$20:$M$25</c:f>
              <c:numCache>
                <c:formatCode>General</c:formatCode>
                <c:ptCount val="6"/>
                <c:pt idx="0">
                  <c:v>50.0</c:v>
                </c:pt>
                <c:pt idx="1">
                  <c:v>100.0</c:v>
                </c:pt>
                <c:pt idx="2">
                  <c:v>150.0</c:v>
                </c:pt>
                <c:pt idx="3">
                  <c:v>200.0</c:v>
                </c:pt>
                <c:pt idx="4">
                  <c:v>250.0</c:v>
                </c:pt>
                <c:pt idx="5">
                  <c:v>300.0</c:v>
                </c:pt>
              </c:numCache>
            </c:numRef>
          </c:xVal>
          <c:yVal>
            <c:numRef>
              <c:f>'Parallel 8 Threads 50 Frames'!$O$20:$O$25</c:f>
              <c:numCache>
                <c:formatCode>General</c:formatCode>
                <c:ptCount val="6"/>
                <c:pt idx="0">
                  <c:v>81.8885134</c:v>
                </c:pt>
                <c:pt idx="1">
                  <c:v>168.6343838</c:v>
                </c:pt>
                <c:pt idx="2">
                  <c:v>288.6345416</c:v>
                </c:pt>
                <c:pt idx="3">
                  <c:v>383.2608565</c:v>
                </c:pt>
                <c:pt idx="4">
                  <c:v>463.5256904</c:v>
                </c:pt>
                <c:pt idx="5">
                  <c:v>580.8529458</c:v>
                </c:pt>
              </c:numCache>
            </c:numRef>
          </c:yVal>
          <c:smooth val="1"/>
        </c:ser>
        <c:ser>
          <c:idx val="1"/>
          <c:order val="1"/>
          <c:tx>
            <c:v>Parallel (8 Threads)</c:v>
          </c:tx>
          <c:spPr>
            <a:ln w="9525" cap="rnd">
              <a:solidFill>
                <a:schemeClr val="accent2">
                  <a:alpha val="50000"/>
                </a:schemeClr>
              </a:solidFill>
              <a:round/>
            </a:ln>
            <a:effectLst/>
          </c:spPr>
          <c:marker>
            <c:symbol val="square"/>
            <c:size val="6"/>
            <c:spPr>
              <a:solidFill>
                <a:schemeClr val="lt1"/>
              </a:solidFill>
              <a:ln w="15875">
                <a:solidFill>
                  <a:schemeClr val="accent2"/>
                </a:solidFill>
                <a:round/>
              </a:ln>
              <a:effectLst/>
            </c:spPr>
          </c:marker>
          <c:xVal>
            <c:numRef>
              <c:f>'Parallel 8 Threads 50 Frames'!$M$20:$M$25</c:f>
              <c:numCache>
                <c:formatCode>General</c:formatCode>
                <c:ptCount val="6"/>
                <c:pt idx="0">
                  <c:v>50.0</c:v>
                </c:pt>
                <c:pt idx="1">
                  <c:v>100.0</c:v>
                </c:pt>
                <c:pt idx="2">
                  <c:v>150.0</c:v>
                </c:pt>
                <c:pt idx="3">
                  <c:v>200.0</c:v>
                </c:pt>
                <c:pt idx="4">
                  <c:v>250.0</c:v>
                </c:pt>
                <c:pt idx="5">
                  <c:v>300.0</c:v>
                </c:pt>
              </c:numCache>
            </c:numRef>
          </c:xVal>
          <c:yVal>
            <c:numRef>
              <c:f>'Parallel 8 Threads 50 Frames'!$N$20:$N$25</c:f>
              <c:numCache>
                <c:formatCode>General</c:formatCode>
                <c:ptCount val="6"/>
                <c:pt idx="0">
                  <c:v>31.0951969</c:v>
                </c:pt>
                <c:pt idx="1">
                  <c:v>61.6540956</c:v>
                </c:pt>
                <c:pt idx="2">
                  <c:v>89.51071930000001</c:v>
                </c:pt>
                <c:pt idx="3">
                  <c:v>124.6749798</c:v>
                </c:pt>
                <c:pt idx="4">
                  <c:v>157.4802833</c:v>
                </c:pt>
                <c:pt idx="5">
                  <c:v>169.9957984</c:v>
                </c:pt>
              </c:numCache>
            </c:numRef>
          </c:yVal>
          <c:smooth val="1"/>
        </c:ser>
        <c:dLbls>
          <c:showLegendKey val="0"/>
          <c:showVal val="0"/>
          <c:showCatName val="0"/>
          <c:showSerName val="0"/>
          <c:showPercent val="0"/>
          <c:showBubbleSize val="0"/>
        </c:dLbls>
        <c:axId val="-186892176"/>
        <c:axId val="-191551808"/>
      </c:scatterChart>
      <c:valAx>
        <c:axId val="-186892176"/>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 Frames</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91551808"/>
        <c:crosses val="autoZero"/>
        <c:crossBetween val="midCat"/>
      </c:valAx>
      <c:valAx>
        <c:axId val="-191551808"/>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0"/>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86892176"/>
        <c:crosses val="autoZero"/>
        <c:crossBetween val="midCat"/>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FITTING TIME (21540 pixels)</a:t>
            </a:r>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Serial (1 Thread)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'Parallel 8 Threads 50 Frames'!$M$28:$M$33</c:f>
              <c:numCache>
                <c:formatCode>General</c:formatCode>
                <c:ptCount val="6"/>
                <c:pt idx="0">
                  <c:v>50.0</c:v>
                </c:pt>
                <c:pt idx="1">
                  <c:v>100.0</c:v>
                </c:pt>
                <c:pt idx="2">
                  <c:v>150.0</c:v>
                </c:pt>
                <c:pt idx="3">
                  <c:v>200.0</c:v>
                </c:pt>
                <c:pt idx="4">
                  <c:v>250.0</c:v>
                </c:pt>
                <c:pt idx="5">
                  <c:v>300.0</c:v>
                </c:pt>
              </c:numCache>
            </c:numRef>
          </c:xVal>
          <c:yVal>
            <c:numRef>
              <c:f>'Parallel 8 Threads 50 Frames'!$O$28:$O$33</c:f>
              <c:numCache>
                <c:formatCode>General</c:formatCode>
                <c:ptCount val="6"/>
                <c:pt idx="0">
                  <c:v>12.5541996</c:v>
                </c:pt>
                <c:pt idx="1">
                  <c:v>26.3708394</c:v>
                </c:pt>
                <c:pt idx="2">
                  <c:v>47.0301189</c:v>
                </c:pt>
                <c:pt idx="3">
                  <c:v>61.2080745</c:v>
                </c:pt>
                <c:pt idx="4">
                  <c:v>73.88383450000001</c:v>
                </c:pt>
                <c:pt idx="5">
                  <c:v>90.7595264</c:v>
                </c:pt>
              </c:numCache>
            </c:numRef>
          </c:yVal>
          <c:smooth val="1"/>
        </c:ser>
        <c:ser>
          <c:idx val="1"/>
          <c:order val="1"/>
          <c:tx>
            <c:v>Parallel (8 Threads)</c:v>
          </c:tx>
          <c:spPr>
            <a:ln w="9525" cap="rnd">
              <a:solidFill>
                <a:schemeClr val="accent2">
                  <a:alpha val="50000"/>
                </a:schemeClr>
              </a:solidFill>
              <a:round/>
            </a:ln>
            <a:effectLst/>
          </c:spPr>
          <c:marker>
            <c:symbol val="square"/>
            <c:size val="6"/>
            <c:spPr>
              <a:solidFill>
                <a:schemeClr val="lt1"/>
              </a:solidFill>
              <a:ln w="15875">
                <a:solidFill>
                  <a:schemeClr val="accent2"/>
                </a:solidFill>
                <a:round/>
              </a:ln>
              <a:effectLst/>
            </c:spPr>
          </c:marker>
          <c:xVal>
            <c:numRef>
              <c:f>'Parallel 8 Threads 50 Frames'!$M$28:$M$33</c:f>
              <c:numCache>
                <c:formatCode>General</c:formatCode>
                <c:ptCount val="6"/>
                <c:pt idx="0">
                  <c:v>50.0</c:v>
                </c:pt>
                <c:pt idx="1">
                  <c:v>100.0</c:v>
                </c:pt>
                <c:pt idx="2">
                  <c:v>150.0</c:v>
                </c:pt>
                <c:pt idx="3">
                  <c:v>200.0</c:v>
                </c:pt>
                <c:pt idx="4">
                  <c:v>250.0</c:v>
                </c:pt>
                <c:pt idx="5">
                  <c:v>300.0</c:v>
                </c:pt>
              </c:numCache>
            </c:numRef>
          </c:xVal>
          <c:yVal>
            <c:numRef>
              <c:f>'Parallel 8 Threads 50 Frames'!$N$28:$N$33</c:f>
              <c:numCache>
                <c:formatCode>General</c:formatCode>
                <c:ptCount val="6"/>
                <c:pt idx="0">
                  <c:v>11.2139505</c:v>
                </c:pt>
                <c:pt idx="1">
                  <c:v>23.4124652</c:v>
                </c:pt>
                <c:pt idx="2">
                  <c:v>39.8801003</c:v>
                </c:pt>
                <c:pt idx="3">
                  <c:v>52.45315040000001</c:v>
                </c:pt>
                <c:pt idx="4">
                  <c:v>62.8645552</c:v>
                </c:pt>
                <c:pt idx="5">
                  <c:v>70.05865239999997</c:v>
                </c:pt>
              </c:numCache>
            </c:numRef>
          </c:yVal>
          <c:smooth val="1"/>
        </c:ser>
        <c:dLbls>
          <c:showLegendKey val="0"/>
          <c:showVal val="0"/>
          <c:showCatName val="0"/>
          <c:showSerName val="0"/>
          <c:showPercent val="0"/>
          <c:showBubbleSize val="0"/>
        </c:dLbls>
        <c:axId val="-109374720"/>
        <c:axId val="-109372944"/>
      </c:scatterChart>
      <c:valAx>
        <c:axId val="-109374720"/>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 FRAMES</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09372944"/>
        <c:crosses val="autoZero"/>
        <c:crossBetween val="midCat"/>
      </c:valAx>
      <c:valAx>
        <c:axId val="-109372944"/>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Time (s)</a:t>
                </a: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09374720"/>
        <c:crosses val="autoZero"/>
        <c:crossBetween val="midCat"/>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Speedup</a:t>
            </a:r>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Speedup</c:v>
          </c:tx>
          <c:spPr>
            <a:ln w="9525" cap="rnd">
              <a:solidFill>
                <a:schemeClr val="accent1">
                  <a:alpha val="50000"/>
                </a:schemeClr>
              </a:solidFill>
              <a:round/>
            </a:ln>
            <a:effectLst/>
          </c:spPr>
          <c:marker>
            <c:symbol val="none"/>
          </c:marker>
          <c:xVal>
            <c:numRef>
              <c:f>'Parallel 8 Threads 300 Frames'!$N$4:$N$15</c:f>
              <c:numCache>
                <c:formatCode>0</c:formatCode>
                <c:ptCount val="12"/>
                <c:pt idx="0">
                  <c:v>86310.0</c:v>
                </c:pt>
                <c:pt idx="1">
                  <c:v>21540.0</c:v>
                </c:pt>
                <c:pt idx="2">
                  <c:v>9561.0</c:v>
                </c:pt>
                <c:pt idx="3">
                  <c:v>5361.0</c:v>
                </c:pt>
                <c:pt idx="4">
                  <c:v>3423.0</c:v>
                </c:pt>
                <c:pt idx="5">
                  <c:v>2379.0</c:v>
                </c:pt>
                <c:pt idx="6">
                  <c:v>1734.0</c:v>
                </c:pt>
                <c:pt idx="7">
                  <c:v>1332.0</c:v>
                </c:pt>
                <c:pt idx="8">
                  <c:v>1047.0</c:v>
                </c:pt>
                <c:pt idx="9">
                  <c:v>846.0</c:v>
                </c:pt>
                <c:pt idx="10">
                  <c:v>702.0</c:v>
                </c:pt>
                <c:pt idx="11">
                  <c:v>594.0</c:v>
                </c:pt>
              </c:numCache>
            </c:numRef>
          </c:xVal>
          <c:yVal>
            <c:numRef>
              <c:f>'Parallel 8 Threads 300 Frames'!$V$4:$V$15</c:f>
              <c:numCache>
                <c:formatCode>General</c:formatCode>
                <c:ptCount val="12"/>
                <c:pt idx="0">
                  <c:v>2.999041845047627</c:v>
                </c:pt>
                <c:pt idx="1">
                  <c:v>1.192860497806353</c:v>
                </c:pt>
                <c:pt idx="2">
                  <c:v>0.856048459223249</c:v>
                </c:pt>
                <c:pt idx="3">
                  <c:v>0.54991833175848</c:v>
                </c:pt>
                <c:pt idx="4">
                  <c:v>0.349721951574695</c:v>
                </c:pt>
                <c:pt idx="5">
                  <c:v>0.229116102973487</c:v>
                </c:pt>
                <c:pt idx="6">
                  <c:v>0.170881961910019</c:v>
                </c:pt>
                <c:pt idx="7">
                  <c:v>0.145923714177871</c:v>
                </c:pt>
                <c:pt idx="8">
                  <c:v>0.132791269691987</c:v>
                </c:pt>
                <c:pt idx="9">
                  <c:v>0.104960793917792</c:v>
                </c:pt>
                <c:pt idx="10">
                  <c:v>0.0927601319838555</c:v>
                </c:pt>
                <c:pt idx="11">
                  <c:v>0.0798650783881649</c:v>
                </c:pt>
              </c:numCache>
            </c:numRef>
          </c:yVal>
          <c:smooth val="1"/>
        </c:ser>
        <c:dLbls>
          <c:showLegendKey val="0"/>
          <c:showVal val="0"/>
          <c:showCatName val="0"/>
          <c:showSerName val="0"/>
          <c:showPercent val="0"/>
          <c:showBubbleSize val="0"/>
        </c:dLbls>
        <c:axId val="-275186256"/>
        <c:axId val="-275183712"/>
      </c:scatterChart>
      <c:valAx>
        <c:axId val="-275186256"/>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Number of pixels of the model</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275183712"/>
        <c:crosses val="autoZero"/>
        <c:crossBetween val="midCat"/>
      </c:valAx>
      <c:valAx>
        <c:axId val="-275183712"/>
        <c:scaling>
          <c:orientation val="minMax"/>
        </c:scaling>
        <c:delete val="0"/>
        <c:axPos val="l"/>
        <c:majorGridlines>
          <c:spPr>
            <a:ln w="9525" cap="flat" cmpd="sng" algn="ctr">
              <a:solidFill>
                <a:schemeClr val="dk1">
                  <a:lumMod val="15000"/>
                  <a:lumOff val="85000"/>
                </a:schemeClr>
              </a:solidFill>
              <a:round/>
            </a:ln>
            <a:effectLst/>
          </c:spPr>
        </c:majorGridlines>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275186256"/>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Speedup SIMD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'SIMD 50 frames 1 threads '!$N$4:$N$15</c:f>
              <c:numCache>
                <c:formatCode>0</c:formatCode>
                <c:ptCount val="12"/>
                <c:pt idx="0">
                  <c:v>86310.0</c:v>
                </c:pt>
                <c:pt idx="1">
                  <c:v>21540.0</c:v>
                </c:pt>
                <c:pt idx="2">
                  <c:v>9561.0</c:v>
                </c:pt>
                <c:pt idx="3">
                  <c:v>5361.0</c:v>
                </c:pt>
                <c:pt idx="4">
                  <c:v>3423.0</c:v>
                </c:pt>
                <c:pt idx="5">
                  <c:v>2379.0</c:v>
                </c:pt>
                <c:pt idx="6">
                  <c:v>1734.0</c:v>
                </c:pt>
                <c:pt idx="7">
                  <c:v>1332.0</c:v>
                </c:pt>
                <c:pt idx="8">
                  <c:v>1047.0</c:v>
                </c:pt>
                <c:pt idx="9">
                  <c:v>846.0</c:v>
                </c:pt>
                <c:pt idx="10">
                  <c:v>702.0</c:v>
                </c:pt>
                <c:pt idx="11">
                  <c:v>594.0</c:v>
                </c:pt>
              </c:numCache>
            </c:numRef>
          </c:xVal>
          <c:yVal>
            <c:numRef>
              <c:f>'SIMD 50 frames 1 threads '!$U$4:$U$15</c:f>
              <c:numCache>
                <c:formatCode>General</c:formatCode>
                <c:ptCount val="12"/>
                <c:pt idx="0">
                  <c:v>0.847694982378551</c:v>
                </c:pt>
                <c:pt idx="1">
                  <c:v>0.744595412308912</c:v>
                </c:pt>
                <c:pt idx="2">
                  <c:v>0.783460235525596</c:v>
                </c:pt>
                <c:pt idx="3">
                  <c:v>0.755013741408793</c:v>
                </c:pt>
                <c:pt idx="4">
                  <c:v>0.646373872670094</c:v>
                </c:pt>
                <c:pt idx="5">
                  <c:v>0.694933911755495</c:v>
                </c:pt>
                <c:pt idx="6">
                  <c:v>0.726472492020738</c:v>
                </c:pt>
                <c:pt idx="7">
                  <c:v>0.755929001420663</c:v>
                </c:pt>
                <c:pt idx="8">
                  <c:v>0.73361535566203</c:v>
                </c:pt>
                <c:pt idx="9">
                  <c:v>0.754001518804448</c:v>
                </c:pt>
                <c:pt idx="10">
                  <c:v>0.726558224234863</c:v>
                </c:pt>
                <c:pt idx="11">
                  <c:v>0.748434410031681</c:v>
                </c:pt>
              </c:numCache>
            </c:numRef>
          </c:yVal>
          <c:smooth val="1"/>
        </c:ser>
        <c:dLbls>
          <c:showLegendKey val="0"/>
          <c:showVal val="0"/>
          <c:showCatName val="0"/>
          <c:showSerName val="0"/>
          <c:showPercent val="0"/>
          <c:showBubbleSize val="0"/>
        </c:dLbls>
        <c:axId val="-185755888"/>
        <c:axId val="-185753184"/>
      </c:scatterChart>
      <c:valAx>
        <c:axId val="-185755888"/>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Number of pixels</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85753184"/>
        <c:crosses val="autoZero"/>
        <c:crossBetween val="midCat"/>
      </c:valAx>
      <c:valAx>
        <c:axId val="-185753184"/>
        <c:scaling>
          <c:orientation val="minMax"/>
        </c:scaling>
        <c:delete val="0"/>
        <c:axPos val="l"/>
        <c:majorGridlines>
          <c:spPr>
            <a:ln w="9525" cap="flat" cmpd="sng" algn="ctr">
              <a:solidFill>
                <a:schemeClr val="dk1">
                  <a:lumMod val="15000"/>
                  <a:lumOff val="85000"/>
                </a:schemeClr>
              </a:solidFill>
              <a:round/>
            </a:ln>
            <a:effectLst/>
          </c:spPr>
        </c:majorGridlines>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85755888"/>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jpeg>
</file>

<file path=ppt/media/image10.jpeg>
</file>

<file path=ppt/media/image11.jpeg>
</file>

<file path=ppt/media/image12.jpeg>
</file>

<file path=ppt/media/image13.jpg>
</file>

<file path=ppt/media/image14.jpg>
</file>

<file path=ppt/media/image15.jpeg>
</file>

<file path=ppt/media/image16.tiff>
</file>

<file path=ppt/media/image2.pn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92D6F1-8D6C-924D-B8E0-C18C676CCC01}" type="datetimeFigureOut">
              <a:rPr lang="en-US" smtClean="0"/>
              <a:t>6/26/17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A29C1-AAEC-1844-844C-54C9BF115FD8}" type="slidenum">
              <a:rPr lang="en-US" smtClean="0"/>
              <a:t>‹#›</a:t>
            </a:fld>
            <a:endParaRPr lang="en-US"/>
          </a:p>
        </p:txBody>
      </p:sp>
    </p:spTree>
    <p:extLst>
      <p:ext uri="{BB962C8B-B14F-4D97-AF65-F5344CB8AC3E}">
        <p14:creationId xmlns:p14="http://schemas.microsoft.com/office/powerpoint/2010/main" val="1966706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6/26/17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6/26/17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6/26/17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6/26/17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296553"/>
      </p:ext>
    </p:extLst>
  </p:cSld>
  <p:clrMap bg1="lt1" tx1="dk1" bg2="lt2" tx2="dk2" accent1="accent1" accent2="accent2" accent3="accent3" accent4="accent4" accent5="accent5" accent6="accent6" hlink="hlink" folHlink="folHlink"/>
  <p:sldLayoutIdLst>
    <p:sldLayoutId id="2147484482" r:id="rId1"/>
    <p:sldLayoutId id="2147484483" r:id="rId2"/>
    <p:sldLayoutId id="2147484484" r:id="rId3"/>
    <p:sldLayoutId id="2147484485" r:id="rId4"/>
    <p:sldLayoutId id="2147484486" r:id="rId5"/>
    <p:sldLayoutId id="2147484487" r:id="rId6"/>
    <p:sldLayoutId id="2147484488" r:id="rId7"/>
    <p:sldLayoutId id="2147484489" r:id="rId8"/>
    <p:sldLayoutId id="2147484490" r:id="rId9"/>
    <p:sldLayoutId id="2147484491" r:id="rId10"/>
    <p:sldLayoutId id="2147484492" r:id="rId11"/>
    <p:sldLayoutId id="2147484493" r:id="rId12"/>
    <p:sldLayoutId id="2147484494" r:id="rId13"/>
    <p:sldLayoutId id="2147484495" r:id="rId14"/>
    <p:sldLayoutId id="2147484496" r:id="rId15"/>
    <p:sldLayoutId id="2147484497" r:id="rId16"/>
    <p:sldLayoutId id="2147484498"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media/image11.jpeg"/><Relationship Id="rId5" Type="http://schemas.openxmlformats.org/officeDocument/2006/relationships/image" Target="../media/image12.jpeg"/><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4" Type="http://schemas.openxmlformats.org/officeDocument/2006/relationships/image" Target="../media/image15.jpeg"/><Relationship Id="rId5"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AAM Fitting Algorithm parallel implementation with </a:t>
            </a:r>
            <a:r>
              <a:rPr lang="en-US" dirty="0" err="1" smtClean="0"/>
              <a:t>OpenMP</a:t>
            </a:r>
            <a:endParaRPr lang="en-US" dirty="0"/>
          </a:p>
        </p:txBody>
      </p:sp>
      <p:sp>
        <p:nvSpPr>
          <p:cNvPr id="3" name="Subtitle 2"/>
          <p:cNvSpPr>
            <a:spLocks noGrp="1"/>
          </p:cNvSpPr>
          <p:nvPr>
            <p:ph type="subTitle" idx="1"/>
          </p:nvPr>
        </p:nvSpPr>
        <p:spPr/>
        <p:txBody>
          <a:bodyPr/>
          <a:lstStyle/>
          <a:p>
            <a:r>
              <a:rPr lang="en-US" dirty="0" smtClean="0"/>
              <a:t>Based on </a:t>
            </a:r>
            <a:r>
              <a:rPr lang="en-US" b="1" dirty="0" smtClean="0"/>
              <a:t>Efficient </a:t>
            </a:r>
            <a:r>
              <a:rPr lang="en-US" b="1" dirty="0"/>
              <a:t>Parallel Implementation of Active Appearance Model Fitting Algorithm on </a:t>
            </a:r>
            <a:r>
              <a:rPr lang="en-US" b="1" dirty="0" smtClean="0"/>
              <a:t>GPU </a:t>
            </a:r>
            <a:endParaRPr lang="en-US" dirty="0"/>
          </a:p>
          <a:p>
            <a:r>
              <a:rPr lang="en-US" dirty="0" smtClean="0"/>
              <a:t>Implementation by: Rafael Rodriguez </a:t>
            </a:r>
            <a:endParaRPr lang="en-US" dirty="0"/>
          </a:p>
        </p:txBody>
      </p:sp>
    </p:spTree>
    <p:extLst>
      <p:ext uri="{BB962C8B-B14F-4D97-AF65-F5344CB8AC3E}">
        <p14:creationId xmlns:p14="http://schemas.microsoft.com/office/powerpoint/2010/main" val="6167928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4233" y="266075"/>
            <a:ext cx="10018713" cy="1261671"/>
          </a:xfrm>
        </p:spPr>
        <p:txBody>
          <a:bodyPr/>
          <a:lstStyle/>
          <a:p>
            <a:pPr algn="l"/>
            <a:r>
              <a:rPr lang="en-US" dirty="0" smtClean="0"/>
              <a:t>Implementation</a:t>
            </a:r>
            <a:endParaRPr lang="en-US" dirty="0"/>
          </a:p>
        </p:txBody>
      </p:sp>
      <p:sp>
        <p:nvSpPr>
          <p:cNvPr id="6" name="Content Placeholder 5"/>
          <p:cNvSpPr>
            <a:spLocks noGrp="1"/>
          </p:cNvSpPr>
          <p:nvPr>
            <p:ph idx="1"/>
          </p:nvPr>
        </p:nvSpPr>
        <p:spPr>
          <a:xfrm>
            <a:off x="1484310" y="1214203"/>
            <a:ext cx="10018713" cy="5006715"/>
          </a:xfrm>
        </p:spPr>
        <p:txBody>
          <a:bodyPr>
            <a:normAutofit/>
          </a:bodyPr>
          <a:lstStyle/>
          <a:p>
            <a:r>
              <a:rPr lang="en-US" dirty="0" smtClean="0"/>
              <a:t>The complete implementation by the authors took 10 CUDA kernels that constitute a pipeline of operations to compute the error in the model fitting.</a:t>
            </a:r>
          </a:p>
          <a:p>
            <a:pPr lvl="1"/>
            <a:r>
              <a:rPr lang="en-US" dirty="0" smtClean="0"/>
              <a:t>Parameters’ change estimation</a:t>
            </a:r>
          </a:p>
          <a:p>
            <a:pPr lvl="1"/>
            <a:r>
              <a:rPr lang="en-US" dirty="0" smtClean="0"/>
              <a:t>Computing the parameters</a:t>
            </a:r>
          </a:p>
          <a:p>
            <a:pPr lvl="1"/>
            <a:r>
              <a:rPr lang="en-US" dirty="0" smtClean="0"/>
              <a:t>Computation of the shape and similarity transformation</a:t>
            </a:r>
          </a:p>
          <a:p>
            <a:pPr lvl="1"/>
            <a:r>
              <a:rPr lang="en-US" dirty="0" smtClean="0"/>
              <a:t>Sampling of the image’s texture</a:t>
            </a:r>
          </a:p>
          <a:p>
            <a:pPr lvl="1"/>
            <a:r>
              <a:rPr lang="en-US" dirty="0" smtClean="0"/>
              <a:t>Offsetting and Scaling of the image’s sampled texture (4 kernels)</a:t>
            </a:r>
          </a:p>
          <a:p>
            <a:pPr lvl="1"/>
            <a:r>
              <a:rPr lang="en-US" dirty="0" smtClean="0"/>
              <a:t>Computation of modelled texture</a:t>
            </a:r>
          </a:p>
          <a:p>
            <a:pPr lvl="1"/>
            <a:r>
              <a:rPr lang="en-US" dirty="0" smtClean="0"/>
              <a:t>Difference computation</a:t>
            </a:r>
          </a:p>
          <a:p>
            <a:pPr lvl="1"/>
            <a:r>
              <a:rPr lang="en-US" dirty="0" smtClean="0"/>
              <a:t>Error computation</a:t>
            </a:r>
          </a:p>
        </p:txBody>
      </p:sp>
    </p:spTree>
    <p:extLst>
      <p:ext uri="{BB962C8B-B14F-4D97-AF65-F5344CB8AC3E}">
        <p14:creationId xmlns:p14="http://schemas.microsoft.com/office/powerpoint/2010/main" val="5305033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Implementation(2): operation on a to-be-processed unit</a:t>
            </a:r>
            <a:endParaRPr lang="en-US" dirty="0"/>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a:ext>
            </a:extLst>
          </a:blip>
          <a:stretch>
            <a:fillRect/>
          </a:stretch>
        </p:blipFill>
        <p:spPr>
          <a:xfrm>
            <a:off x="6618375" y="2139218"/>
            <a:ext cx="4779718" cy="3722557"/>
          </a:xfrm>
        </p:spPr>
      </p:pic>
      <p:sp>
        <p:nvSpPr>
          <p:cNvPr id="5" name="Content Placeholder 4"/>
          <p:cNvSpPr>
            <a:spLocks noGrp="1"/>
          </p:cNvSpPr>
          <p:nvPr>
            <p:ph sz="half" idx="2"/>
          </p:nvPr>
        </p:nvSpPr>
        <p:spPr>
          <a:xfrm>
            <a:off x="1286458" y="2231034"/>
            <a:ext cx="4895056" cy="3538927"/>
          </a:xfrm>
        </p:spPr>
        <p:txBody>
          <a:bodyPr>
            <a:normAutofit/>
          </a:bodyPr>
          <a:lstStyle/>
          <a:p>
            <a:r>
              <a:rPr lang="en-US" sz="2400" dirty="0" smtClean="0"/>
              <a:t>This kind of kernel can be easily translated to a </a:t>
            </a:r>
            <a:r>
              <a:rPr lang="en-US" sz="2400" b="1" dirty="0" err="1" smtClean="0"/>
              <a:t>omp</a:t>
            </a:r>
            <a:r>
              <a:rPr lang="en-US" sz="2400" b="1" dirty="0" smtClean="0"/>
              <a:t> parallel for </a:t>
            </a:r>
            <a:r>
              <a:rPr lang="en-US" sz="2400" dirty="0" smtClean="0"/>
              <a:t>construct</a:t>
            </a:r>
            <a:endParaRPr lang="en-US" sz="2400" dirty="0"/>
          </a:p>
        </p:txBody>
      </p:sp>
    </p:spTree>
    <p:extLst>
      <p:ext uri="{BB962C8B-B14F-4D97-AF65-F5344CB8AC3E}">
        <p14:creationId xmlns:p14="http://schemas.microsoft.com/office/powerpoint/2010/main" val="14872515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(3): Aggregation kernels </a:t>
            </a:r>
            <a:endParaRPr lang="en-US" dirty="0"/>
          </a:p>
        </p:txBody>
      </p:sp>
      <p:sp>
        <p:nvSpPr>
          <p:cNvPr id="3" name="Content Placeholder 2"/>
          <p:cNvSpPr>
            <a:spLocks noGrp="1"/>
          </p:cNvSpPr>
          <p:nvPr>
            <p:ph sz="half" idx="1"/>
          </p:nvPr>
        </p:nvSpPr>
        <p:spPr/>
        <p:txBody>
          <a:bodyPr/>
          <a:lstStyle/>
          <a:p>
            <a:r>
              <a:rPr lang="en-US" dirty="0" smtClean="0"/>
              <a:t>To compute the normalization of the texture and the squared norm of the texture difference, an </a:t>
            </a:r>
            <a:r>
              <a:rPr lang="en-US" b="1" dirty="0" err="1" smtClean="0"/>
              <a:t>openmp</a:t>
            </a:r>
            <a:r>
              <a:rPr lang="en-US" b="1" dirty="0" smtClean="0"/>
              <a:t> reduction </a:t>
            </a:r>
            <a:r>
              <a:rPr lang="en-US" dirty="0" smtClean="0"/>
              <a:t>variables can be used to translate the reduction done in the CUDA solution done by the authors</a:t>
            </a:r>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7021946" y="2098623"/>
            <a:ext cx="4795142" cy="4142282"/>
          </a:xfrm>
        </p:spPr>
      </p:pic>
    </p:spTree>
    <p:extLst>
      <p:ext uri="{BB962C8B-B14F-4D97-AF65-F5344CB8AC3E}">
        <p14:creationId xmlns:p14="http://schemas.microsoft.com/office/powerpoint/2010/main" val="19980804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(1)</a:t>
            </a:r>
            <a:endParaRPr lang="en-US" dirty="0"/>
          </a:p>
        </p:txBody>
      </p:sp>
      <p:sp>
        <p:nvSpPr>
          <p:cNvPr id="5" name="Content Placeholder 4"/>
          <p:cNvSpPr>
            <a:spLocks noGrp="1"/>
          </p:cNvSpPr>
          <p:nvPr>
            <p:ph idx="1"/>
          </p:nvPr>
        </p:nvSpPr>
        <p:spPr>
          <a:xfrm>
            <a:off x="1484310" y="2666999"/>
            <a:ext cx="10018713" cy="3748791"/>
          </a:xfrm>
        </p:spPr>
        <p:txBody>
          <a:bodyPr>
            <a:normAutofit/>
          </a:bodyPr>
          <a:lstStyle/>
          <a:p>
            <a:r>
              <a:rPr lang="en-US" dirty="0" smtClean="0"/>
              <a:t>For the evaluation, a procedure similar of that of the authors is followed</a:t>
            </a:r>
          </a:p>
          <a:p>
            <a:r>
              <a:rPr lang="en-US" dirty="0" smtClean="0"/>
              <a:t>A 16-layered model was trained with the annotated images of the IMM Face Database from DTU.</a:t>
            </a:r>
          </a:p>
          <a:p>
            <a:r>
              <a:rPr lang="en-US" dirty="0" smtClean="0"/>
              <a:t>All the images of the database were used to train: 240 images corresponding to 40 different people, 6 poses each.</a:t>
            </a:r>
          </a:p>
          <a:p>
            <a:r>
              <a:rPr lang="en-US" dirty="0" smtClean="0"/>
              <a:t>Each layer of model only changed the number of pixels corresponding to the texture.</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9137339" y="390993"/>
            <a:ext cx="2584970" cy="1938728"/>
          </a:xfrm>
          <a:prstGeom prst="rect">
            <a:avLst/>
          </a:prstGeom>
        </p:spPr>
      </p:pic>
    </p:spTree>
    <p:extLst>
      <p:ext uri="{BB962C8B-B14F-4D97-AF65-F5344CB8AC3E}">
        <p14:creationId xmlns:p14="http://schemas.microsoft.com/office/powerpoint/2010/main" val="17555667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(2)</a:t>
            </a:r>
            <a:endParaRPr lang="en-US" dirty="0"/>
          </a:p>
        </p:txBody>
      </p:sp>
      <p:sp>
        <p:nvSpPr>
          <p:cNvPr id="3" name="Content Placeholder 2"/>
          <p:cNvSpPr>
            <a:spLocks noGrp="1"/>
          </p:cNvSpPr>
          <p:nvPr>
            <p:ph idx="1"/>
          </p:nvPr>
        </p:nvSpPr>
        <p:spPr>
          <a:xfrm>
            <a:off x="1484311" y="2438399"/>
            <a:ext cx="10018713" cy="3902439"/>
          </a:xfrm>
        </p:spPr>
        <p:txBody>
          <a:bodyPr>
            <a:normAutofit lnSpcReduction="10000"/>
          </a:bodyPr>
          <a:lstStyle/>
          <a:p>
            <a:r>
              <a:rPr lang="en-US" dirty="0" smtClean="0"/>
              <a:t>For testing, it was used the HELEN Face Database that contains a wide variety of faces ranging from ages of 2 and ~80 years old and people corresponding to different ethnicity.</a:t>
            </a:r>
          </a:p>
          <a:p>
            <a:r>
              <a:rPr lang="en-US" dirty="0" smtClean="0"/>
              <a:t>These images were used to evaluate performance.</a:t>
            </a:r>
          </a:p>
          <a:p>
            <a:r>
              <a:rPr lang="en-US" dirty="0" smtClean="0"/>
              <a:t>To compare the results it was used as a base version the same </a:t>
            </a:r>
            <a:r>
              <a:rPr lang="en-US" dirty="0" err="1" smtClean="0"/>
              <a:t>OpenMP</a:t>
            </a:r>
            <a:r>
              <a:rPr lang="en-US" dirty="0" smtClean="0"/>
              <a:t> implementation using only 1 thread.</a:t>
            </a:r>
          </a:p>
          <a:p>
            <a:r>
              <a:rPr lang="en-US" dirty="0" smtClean="0"/>
              <a:t>The test were run in a </a:t>
            </a:r>
            <a:r>
              <a:rPr lang="en-US" dirty="0"/>
              <a:t>Intel® Core™ i7-4770HQ </a:t>
            </a:r>
            <a:r>
              <a:rPr lang="en-US" dirty="0" smtClean="0"/>
              <a:t>Processor with 4 cores (8 threads), 2.2Ghz , 6M Cache. The operating system </a:t>
            </a:r>
            <a:r>
              <a:rPr lang="en-US" dirty="0" err="1" smtClean="0"/>
              <a:t>MacOS</a:t>
            </a:r>
            <a:r>
              <a:rPr lang="en-US" dirty="0" smtClean="0"/>
              <a:t> Sierra.</a:t>
            </a:r>
          </a:p>
          <a:p>
            <a:r>
              <a:rPr lang="en-US" dirty="0" smtClean="0"/>
              <a:t>This processor also supports SSE4.1/4.2 and AVX 2.0 extensions</a:t>
            </a:r>
            <a:endParaRPr lang="en-US" dirty="0"/>
          </a:p>
          <a:p>
            <a:endParaRPr lang="en-US" dirty="0"/>
          </a:p>
        </p:txBody>
      </p:sp>
    </p:spTree>
    <p:extLst>
      <p:ext uri="{BB962C8B-B14F-4D97-AF65-F5344CB8AC3E}">
        <p14:creationId xmlns:p14="http://schemas.microsoft.com/office/powerpoint/2010/main" val="3714742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19"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1"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2"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9" name="Picture 8"/>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20" y="1"/>
            <a:ext cx="3175466" cy="1746553"/>
          </a:xfrm>
          <a:custGeom>
            <a:avLst/>
            <a:gdLst>
              <a:gd name="connsiteX0" fmla="*/ 0 w 3175486"/>
              <a:gd name="connsiteY0" fmla="*/ 0 h 1746553"/>
              <a:gd name="connsiteX1" fmla="*/ 3175486 w 3175486"/>
              <a:gd name="connsiteY1" fmla="*/ 0 h 1746553"/>
              <a:gd name="connsiteX2" fmla="*/ 2881046 w 3175486"/>
              <a:gd name="connsiteY2" fmla="*/ 1746553 h 1746553"/>
              <a:gd name="connsiteX3" fmla="*/ 0 w 3175486"/>
              <a:gd name="connsiteY3" fmla="*/ 1260188 h 1746553"/>
            </a:gdLst>
            <a:ahLst/>
            <a:cxnLst>
              <a:cxn ang="0">
                <a:pos x="connsiteX0" y="connsiteY0"/>
              </a:cxn>
              <a:cxn ang="0">
                <a:pos x="connsiteX1" y="connsiteY1"/>
              </a:cxn>
              <a:cxn ang="0">
                <a:pos x="connsiteX2" y="connsiteY2"/>
              </a:cxn>
              <a:cxn ang="0">
                <a:pos x="connsiteX3" y="connsiteY3"/>
              </a:cxn>
            </a:cxnLst>
            <a:rect l="l" t="t" r="r" b="b"/>
            <a:pathLst>
              <a:path w="3175486" h="1746553">
                <a:moveTo>
                  <a:pt x="0" y="0"/>
                </a:moveTo>
                <a:lnTo>
                  <a:pt x="3175486" y="0"/>
                </a:lnTo>
                <a:lnTo>
                  <a:pt x="2881046" y="1746553"/>
                </a:lnTo>
                <a:lnTo>
                  <a:pt x="0" y="1260188"/>
                </a:lnTo>
                <a:close/>
              </a:path>
            </a:pathLst>
          </a:custGeom>
          <a:ln w="38100">
            <a:noFill/>
          </a:ln>
          <a:effectLst/>
        </p:spPr>
      </p:pic>
      <p:pic>
        <p:nvPicPr>
          <p:cNvPr id="11" name="Picture 10"/>
          <p:cNvPicPr>
            <a:picLocks noChangeAspect="1"/>
          </p:cNvPicPr>
          <p:nvPr/>
        </p:nvPicPr>
        <p:blipFill rotWithShape="1">
          <a:blip r:embed="rId3">
            <a:extLst>
              <a:ext uri="{28A0092B-C50C-407E-A947-70E740481C1C}">
                <a14:useLocalDpi xmlns:a14="http://schemas.microsoft.com/office/drawing/2010/main"/>
              </a:ext>
            </a:extLst>
          </a:blip>
          <a:srcRect r="-6"/>
          <a:stretch/>
        </p:blipFill>
        <p:spPr>
          <a:xfrm>
            <a:off x="22922" y="3316993"/>
            <a:ext cx="2563824" cy="1986051"/>
          </a:xfrm>
          <a:custGeom>
            <a:avLst/>
            <a:gdLst>
              <a:gd name="connsiteX0" fmla="*/ 0 w 2880987"/>
              <a:gd name="connsiteY0" fmla="*/ 0 h 2231739"/>
              <a:gd name="connsiteX1" fmla="*/ 2880987 w 2880987"/>
              <a:gd name="connsiteY1" fmla="*/ 486355 h 2231739"/>
              <a:gd name="connsiteX2" fmla="*/ 2586744 w 2880987"/>
              <a:gd name="connsiteY2" fmla="*/ 2231739 h 2231739"/>
              <a:gd name="connsiteX3" fmla="*/ 0 w 2880987"/>
              <a:gd name="connsiteY3" fmla="*/ 1795057 h 2231739"/>
            </a:gdLst>
            <a:ahLst/>
            <a:cxnLst>
              <a:cxn ang="0">
                <a:pos x="connsiteX0" y="connsiteY0"/>
              </a:cxn>
              <a:cxn ang="0">
                <a:pos x="connsiteX1" y="connsiteY1"/>
              </a:cxn>
              <a:cxn ang="0">
                <a:pos x="connsiteX2" y="connsiteY2"/>
              </a:cxn>
              <a:cxn ang="0">
                <a:pos x="connsiteX3" y="connsiteY3"/>
              </a:cxn>
            </a:cxnLst>
            <a:rect l="l" t="t" r="r" b="b"/>
            <a:pathLst>
              <a:path w="2880987" h="2231739">
                <a:moveTo>
                  <a:pt x="0" y="0"/>
                </a:moveTo>
                <a:lnTo>
                  <a:pt x="2880987" y="486355"/>
                </a:lnTo>
                <a:lnTo>
                  <a:pt x="2586744" y="2231739"/>
                </a:lnTo>
                <a:lnTo>
                  <a:pt x="0" y="1795057"/>
                </a:lnTo>
                <a:close/>
              </a:path>
            </a:pathLst>
          </a:custGeom>
          <a:ln w="38100">
            <a:noFill/>
          </a:ln>
          <a:effectLst/>
        </p:spPr>
      </p:pic>
      <p:pic>
        <p:nvPicPr>
          <p:cNvPr id="7" name="Picture 6"/>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24" y="1260551"/>
            <a:ext cx="2881021" cy="2439520"/>
          </a:xfrm>
          <a:custGeom>
            <a:avLst/>
            <a:gdLst>
              <a:gd name="connsiteX0" fmla="*/ 0 w 2586740"/>
              <a:gd name="connsiteY0" fmla="*/ 0 h 2190319"/>
              <a:gd name="connsiteX1" fmla="*/ 2586740 w 2586740"/>
              <a:gd name="connsiteY1" fmla="*/ 436681 h 2190319"/>
              <a:gd name="connsiteX2" fmla="*/ 2294818 w 2586740"/>
              <a:gd name="connsiteY2" fmla="*/ 2168301 h 2190319"/>
              <a:gd name="connsiteX3" fmla="*/ 2310547 w 2586740"/>
              <a:gd name="connsiteY3" fmla="*/ 2190319 h 2190319"/>
              <a:gd name="connsiteX4" fmla="*/ 0 w 2586740"/>
              <a:gd name="connsiteY4" fmla="*/ 1846332 h 2190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6740" h="2190319">
                <a:moveTo>
                  <a:pt x="0" y="0"/>
                </a:moveTo>
                <a:lnTo>
                  <a:pt x="2586740" y="436681"/>
                </a:lnTo>
                <a:lnTo>
                  <a:pt x="2294818" y="2168301"/>
                </a:lnTo>
                <a:lnTo>
                  <a:pt x="2310547" y="2190319"/>
                </a:lnTo>
                <a:lnTo>
                  <a:pt x="0" y="1846332"/>
                </a:lnTo>
                <a:close/>
              </a:path>
            </a:pathLst>
          </a:custGeom>
          <a:ln w="38100">
            <a:noFill/>
          </a:ln>
          <a:effectLst/>
        </p:spPr>
      </p:pic>
      <p:pic>
        <p:nvPicPr>
          <p:cNvPr id="6" name="Picture 5"/>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20" y="4901964"/>
            <a:ext cx="3459143" cy="1956037"/>
          </a:xfrm>
          <a:custGeom>
            <a:avLst/>
            <a:gdLst>
              <a:gd name="connsiteX0" fmla="*/ 0 w 3459163"/>
              <a:gd name="connsiteY0" fmla="*/ 0 h 1956037"/>
              <a:gd name="connsiteX1" fmla="*/ 2310547 w 3459163"/>
              <a:gd name="connsiteY1" fmla="*/ 343987 h 1956037"/>
              <a:gd name="connsiteX2" fmla="*/ 3459163 w 3459163"/>
              <a:gd name="connsiteY2" fmla="*/ 1951804 h 1956037"/>
              <a:gd name="connsiteX3" fmla="*/ 0 w 3459163"/>
              <a:gd name="connsiteY3" fmla="*/ 1956037 h 1956037"/>
            </a:gdLst>
            <a:ahLst/>
            <a:cxnLst>
              <a:cxn ang="0">
                <a:pos x="connsiteX0" y="connsiteY0"/>
              </a:cxn>
              <a:cxn ang="0">
                <a:pos x="connsiteX1" y="connsiteY1"/>
              </a:cxn>
              <a:cxn ang="0">
                <a:pos x="connsiteX2" y="connsiteY2"/>
              </a:cxn>
              <a:cxn ang="0">
                <a:pos x="connsiteX3" y="connsiteY3"/>
              </a:cxn>
            </a:cxnLst>
            <a:rect l="l" t="t" r="r" b="b"/>
            <a:pathLst>
              <a:path w="3459163" h="1956037">
                <a:moveTo>
                  <a:pt x="0" y="0"/>
                </a:moveTo>
                <a:lnTo>
                  <a:pt x="2310547" y="343987"/>
                </a:lnTo>
                <a:lnTo>
                  <a:pt x="3459163" y="1951804"/>
                </a:lnTo>
                <a:lnTo>
                  <a:pt x="0" y="1956037"/>
                </a:lnTo>
                <a:close/>
              </a:path>
            </a:pathLst>
          </a:custGeom>
          <a:ln w="38100">
            <a:noFill/>
          </a:ln>
          <a:effectLst/>
        </p:spPr>
      </p:pic>
      <p:cxnSp>
        <p:nvCxnSpPr>
          <p:cNvPr id="26" name="Straight Connector 2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055632"/>
            <a:ext cx="2586745" cy="436659"/>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901964"/>
            <a:ext cx="2294818" cy="321969"/>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1260552"/>
            <a:ext cx="2881045" cy="486002"/>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056063" y="685800"/>
            <a:ext cx="7446961" cy="1752599"/>
          </a:xfrm>
        </p:spPr>
        <p:txBody>
          <a:bodyPr>
            <a:normAutofit/>
          </a:bodyPr>
          <a:lstStyle/>
          <a:p>
            <a:r>
              <a:rPr lang="en-US" dirty="0"/>
              <a:t>Evaluation (3)</a:t>
            </a:r>
          </a:p>
        </p:txBody>
      </p:sp>
      <p:sp>
        <p:nvSpPr>
          <p:cNvPr id="3" name="Content Placeholder 2"/>
          <p:cNvSpPr>
            <a:spLocks noGrp="1"/>
          </p:cNvSpPr>
          <p:nvPr>
            <p:ph idx="1"/>
          </p:nvPr>
        </p:nvSpPr>
        <p:spPr>
          <a:xfrm>
            <a:off x="4056062" y="2666999"/>
            <a:ext cx="7446961" cy="3124201"/>
          </a:xfrm>
        </p:spPr>
        <p:txBody>
          <a:bodyPr>
            <a:normAutofit/>
          </a:bodyPr>
          <a:lstStyle/>
          <a:p>
            <a:r>
              <a:rPr lang="en-US" dirty="0"/>
              <a:t>The parallel and serial versions were run for 50, 100, 150,</a:t>
            </a:r>
            <a:r>
              <a:rPr lang="mr-IN" dirty="0"/>
              <a:t>…</a:t>
            </a:r>
            <a:r>
              <a:rPr lang="en-US" dirty="0"/>
              <a:t>, 300 frames. 3 times each run so the results were averaged </a:t>
            </a:r>
            <a:r>
              <a:rPr lang="en-US" dirty="0" smtClean="0"/>
              <a:t>to </a:t>
            </a:r>
            <a:r>
              <a:rPr lang="en-US" dirty="0"/>
              <a:t>reduce the effect of the OS.</a:t>
            </a:r>
          </a:p>
          <a:p>
            <a:endParaRPr lang="en-US" dirty="0"/>
          </a:p>
        </p:txBody>
      </p:sp>
    </p:spTree>
    <p:extLst>
      <p:ext uri="{BB962C8B-B14F-4D97-AF65-F5344CB8AC3E}">
        <p14:creationId xmlns:p14="http://schemas.microsoft.com/office/powerpoint/2010/main" val="28640326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8675" y="-350867"/>
            <a:ext cx="10018713" cy="1752599"/>
          </a:xfrm>
        </p:spPr>
        <p:txBody>
          <a:bodyPr/>
          <a:lstStyle/>
          <a:p>
            <a:r>
              <a:rPr lang="en-US" dirty="0" smtClean="0"/>
              <a:t>Evaluation (4)</a:t>
            </a:r>
            <a:endParaRPr lang="en-US" dirty="0"/>
          </a:p>
        </p:txBody>
      </p:sp>
      <p:sp>
        <p:nvSpPr>
          <p:cNvPr id="8" name="Content Placeholder 7"/>
          <p:cNvSpPr>
            <a:spLocks noGrp="1"/>
          </p:cNvSpPr>
          <p:nvPr>
            <p:ph idx="1"/>
          </p:nvPr>
        </p:nvSpPr>
        <p:spPr>
          <a:xfrm>
            <a:off x="1484311" y="5081666"/>
            <a:ext cx="10018713" cy="1365353"/>
          </a:xfrm>
        </p:spPr>
        <p:txBody>
          <a:bodyPr>
            <a:normAutofit fontScale="92500" lnSpcReduction="20000"/>
          </a:bodyPr>
          <a:lstStyle/>
          <a:p>
            <a:r>
              <a:rPr lang="en-US" dirty="0" smtClean="0"/>
              <a:t>Here can be seen that the trend is linear with the number of frames as the amount of frames does not affect the time taken to make a fitting iteration </a:t>
            </a:r>
          </a:p>
          <a:p>
            <a:r>
              <a:rPr lang="en-US" dirty="0" smtClean="0"/>
              <a:t>It can be noted that a reduction in the number of pixels make the lines to be more similar, meaning that the speedup is reduced considerably.</a:t>
            </a:r>
            <a:endParaRPr lang="en-US" dirty="0"/>
          </a:p>
        </p:txBody>
      </p:sp>
      <p:graphicFrame>
        <p:nvGraphicFramePr>
          <p:cNvPr id="6" name="Chart 5"/>
          <p:cNvGraphicFramePr>
            <a:graphicFrameLocks/>
          </p:cNvGraphicFramePr>
          <p:nvPr>
            <p:extLst>
              <p:ext uri="{D42A27DB-BD31-4B8C-83A1-F6EECF244321}">
                <p14:modId xmlns:p14="http://schemas.microsoft.com/office/powerpoint/2010/main" val="566811515"/>
              </p:ext>
            </p:extLst>
          </p:nvPr>
        </p:nvGraphicFramePr>
        <p:xfrm>
          <a:off x="506956" y="887227"/>
          <a:ext cx="5441950" cy="40848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2098471831"/>
              </p:ext>
            </p:extLst>
          </p:nvPr>
        </p:nvGraphicFramePr>
        <p:xfrm>
          <a:off x="6061074" y="273256"/>
          <a:ext cx="5441950" cy="40848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709961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9218" y="-333531"/>
            <a:ext cx="10018713" cy="1752599"/>
          </a:xfrm>
        </p:spPr>
        <p:txBody>
          <a:bodyPr/>
          <a:lstStyle/>
          <a:p>
            <a:r>
              <a:rPr lang="en-US" dirty="0" smtClean="0"/>
              <a:t>Evaluation (5) </a:t>
            </a:r>
            <a:endParaRPr lang="en-US" dirty="0"/>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1134537441"/>
              </p:ext>
            </p:extLst>
          </p:nvPr>
        </p:nvGraphicFramePr>
        <p:xfrm>
          <a:off x="1369218" y="1169233"/>
          <a:ext cx="5009357" cy="4621968"/>
        </p:xfrm>
        <a:graphic>
          <a:graphicData uri="http://schemas.openxmlformats.org/drawingml/2006/chart">
            <c:chart xmlns:c="http://schemas.openxmlformats.org/drawingml/2006/chart" xmlns:r="http://schemas.openxmlformats.org/officeDocument/2006/relationships" r:id="rId2"/>
          </a:graphicData>
        </a:graphic>
      </p:graphicFrame>
      <p:sp>
        <p:nvSpPr>
          <p:cNvPr id="5" name="Content Placeholder 4"/>
          <p:cNvSpPr>
            <a:spLocks noGrp="1"/>
          </p:cNvSpPr>
          <p:nvPr>
            <p:ph sz="half" idx="2"/>
          </p:nvPr>
        </p:nvSpPr>
        <p:spPr>
          <a:xfrm>
            <a:off x="6607967" y="1169233"/>
            <a:ext cx="4895056" cy="4621967"/>
          </a:xfrm>
        </p:spPr>
        <p:txBody>
          <a:bodyPr/>
          <a:lstStyle/>
          <a:p>
            <a:r>
              <a:rPr lang="en-US" dirty="0" smtClean="0"/>
              <a:t>Here it can be seen that the speedup has a non linear behavior. As expected from the previous plots, reducing the amount of pixels in model make the cost to parallelize way higher than the sequential algorithm and makes the speedup tend to zero.</a:t>
            </a:r>
            <a:endParaRPr lang="en-US" dirty="0"/>
          </a:p>
        </p:txBody>
      </p:sp>
    </p:spTree>
    <p:extLst>
      <p:ext uri="{BB962C8B-B14F-4D97-AF65-F5344CB8AC3E}">
        <p14:creationId xmlns:p14="http://schemas.microsoft.com/office/powerpoint/2010/main" val="15047777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SIMD instructions</a:t>
            </a:r>
            <a:endParaRPr lang="en-US" dirty="0"/>
          </a:p>
        </p:txBody>
      </p:sp>
      <p:sp>
        <p:nvSpPr>
          <p:cNvPr id="3" name="Content Placeholder 2"/>
          <p:cNvSpPr>
            <a:spLocks noGrp="1"/>
          </p:cNvSpPr>
          <p:nvPr>
            <p:ph sz="half" idx="1"/>
          </p:nvPr>
        </p:nvSpPr>
        <p:spPr/>
        <p:txBody>
          <a:bodyPr/>
          <a:lstStyle/>
          <a:p>
            <a:r>
              <a:rPr lang="en-US" dirty="0" smtClean="0"/>
              <a:t>This Speedup SIMD was done comparing the  average time per iteration of the single thread version with that obtained using SIMD </a:t>
            </a:r>
            <a:r>
              <a:rPr lang="en-US" dirty="0" err="1" smtClean="0"/>
              <a:t>OpenMP</a:t>
            </a:r>
            <a:r>
              <a:rPr lang="en-US" dirty="0" smtClean="0"/>
              <a:t> construct and a single thread</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1134590486"/>
              </p:ext>
            </p:extLst>
          </p:nvPr>
        </p:nvGraphicFramePr>
        <p:xfrm>
          <a:off x="6550024" y="2666999"/>
          <a:ext cx="4953000" cy="31242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2483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Remarks</a:t>
            </a:r>
            <a:endParaRPr lang="en-US" dirty="0"/>
          </a:p>
        </p:txBody>
      </p:sp>
      <p:sp>
        <p:nvSpPr>
          <p:cNvPr id="3" name="Content Placeholder 2"/>
          <p:cNvSpPr>
            <a:spLocks noGrp="1"/>
          </p:cNvSpPr>
          <p:nvPr>
            <p:ph idx="1"/>
          </p:nvPr>
        </p:nvSpPr>
        <p:spPr/>
        <p:txBody>
          <a:bodyPr/>
          <a:lstStyle/>
          <a:p>
            <a:r>
              <a:rPr lang="en-US" dirty="0" smtClean="0"/>
              <a:t>The implementation done with </a:t>
            </a:r>
            <a:r>
              <a:rPr lang="en-US" dirty="0" err="1" smtClean="0"/>
              <a:t>OpenMP</a:t>
            </a:r>
            <a:r>
              <a:rPr lang="en-US" dirty="0" smtClean="0"/>
              <a:t> exhibits similar behavior to that implemented by the authors in the paper. Being the principal difference the amount of threads a GPU can handle in contrast with that of a CPU.</a:t>
            </a:r>
          </a:p>
          <a:p>
            <a:r>
              <a:rPr lang="en-US" dirty="0" smtClean="0"/>
              <a:t>During the implementation the parallel algorithm in </a:t>
            </a:r>
            <a:r>
              <a:rPr lang="en-US" dirty="0" err="1" smtClean="0"/>
              <a:t>OpenMP</a:t>
            </a:r>
            <a:r>
              <a:rPr lang="en-US" dirty="0" smtClean="0"/>
              <a:t>, some tweaks to the scheduling of the parallelized for loops should be done to achieve good results.</a:t>
            </a:r>
            <a:r>
              <a:rPr lang="en-US" dirty="0"/>
              <a:t> </a:t>
            </a:r>
            <a:r>
              <a:rPr lang="en-US" dirty="0" smtClean="0"/>
              <a:t>However, even changing the chunk size of the scheduling didn’t make much improvement to the parallel algorithm for small models.</a:t>
            </a:r>
          </a:p>
        </p:txBody>
      </p:sp>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943513" cy="255498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484310" y="0"/>
            <a:ext cx="1943514" cy="2554988"/>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9398833" y="0"/>
            <a:ext cx="2009968" cy="2767580"/>
          </a:xfrm>
          <a:prstGeom prst="rect">
            <a:avLst/>
          </a:prstGeom>
        </p:spPr>
      </p:pic>
      <p:pic>
        <p:nvPicPr>
          <p:cNvPr id="4" name="Picture 3"/>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10422565" y="-1"/>
            <a:ext cx="1769435" cy="2767580"/>
          </a:xfrm>
          <a:prstGeom prst="rect">
            <a:avLst/>
          </a:prstGeom>
        </p:spPr>
      </p:pic>
    </p:spTree>
    <p:extLst>
      <p:ext uri="{BB962C8B-B14F-4D97-AF65-F5344CB8AC3E}">
        <p14:creationId xmlns:p14="http://schemas.microsoft.com/office/powerpoint/2010/main" val="8200719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065727"/>
          </a:xfrm>
        </p:spPr>
        <p:txBody>
          <a:bodyPr/>
          <a:lstStyle/>
          <a:p>
            <a:pPr algn="l"/>
            <a:r>
              <a:rPr lang="en-US" dirty="0" smtClean="0"/>
              <a:t>Introduction</a:t>
            </a:r>
            <a:endParaRPr lang="en-US" dirty="0"/>
          </a:p>
        </p:txBody>
      </p:sp>
      <p:sp>
        <p:nvSpPr>
          <p:cNvPr id="3" name="Content Placeholder 2"/>
          <p:cNvSpPr>
            <a:spLocks noGrp="1"/>
          </p:cNvSpPr>
          <p:nvPr>
            <p:ph idx="1"/>
          </p:nvPr>
        </p:nvSpPr>
        <p:spPr>
          <a:xfrm>
            <a:off x="1484310" y="2151844"/>
            <a:ext cx="10018713" cy="3124201"/>
          </a:xfrm>
        </p:spPr>
        <p:txBody>
          <a:bodyPr/>
          <a:lstStyle/>
          <a:p>
            <a:r>
              <a:rPr lang="en-US" dirty="0" smtClean="0"/>
              <a:t>The </a:t>
            </a:r>
            <a:r>
              <a:rPr lang="en-US" b="1" dirty="0" smtClean="0"/>
              <a:t>Active Appearance Algorithm </a:t>
            </a:r>
            <a:r>
              <a:rPr lang="en-US" dirty="0" smtClean="0"/>
              <a:t>is a Computer Vision technique that builds a statistical model of an object based on its shape and texture.</a:t>
            </a:r>
          </a:p>
          <a:p>
            <a:r>
              <a:rPr lang="en-US" dirty="0" smtClean="0"/>
              <a:t>The algorithm consists of two separate stages: Training and Fitting.</a:t>
            </a:r>
          </a:p>
          <a:p>
            <a:r>
              <a:rPr lang="en-US" dirty="0" smtClean="0"/>
              <a:t>The goal of the paper, in which this project is based, was to improve the performance of the fitting algorithm as it is the one that would be applied in a real-time setting.</a:t>
            </a:r>
            <a:endParaRPr lang="en-US" dirty="0"/>
          </a:p>
        </p:txBody>
      </p:sp>
    </p:spTree>
    <p:extLst>
      <p:ext uri="{BB962C8B-B14F-4D97-AF65-F5344CB8AC3E}">
        <p14:creationId xmlns:p14="http://schemas.microsoft.com/office/powerpoint/2010/main" val="13149537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a:xfrm>
            <a:off x="1484310" y="2667000"/>
            <a:ext cx="10018713" cy="705788"/>
          </a:xfrm>
        </p:spPr>
        <p:txBody>
          <a:bodyPr/>
          <a:lstStyle/>
          <a:p>
            <a:r>
              <a:rPr lang="en-US" b="1" dirty="0" err="1" smtClean="0"/>
              <a:t>Cmake</a:t>
            </a:r>
            <a:r>
              <a:rPr lang="en-US" b="1" dirty="0"/>
              <a:t> Project: </a:t>
            </a:r>
            <a:r>
              <a:rPr lang="en-US" dirty="0"/>
              <a:t>https://</a:t>
            </a:r>
            <a:r>
              <a:rPr lang="en-US" dirty="0" err="1"/>
              <a:t>github.com</a:t>
            </a:r>
            <a:r>
              <a:rPr lang="en-US" dirty="0"/>
              <a:t>/</a:t>
            </a:r>
            <a:r>
              <a:rPr lang="en-US" dirty="0" err="1"/>
              <a:t>rafarodsa</a:t>
            </a:r>
            <a:r>
              <a:rPr lang="en-US" dirty="0"/>
              <a:t>/</a:t>
            </a:r>
            <a:r>
              <a:rPr lang="en-US" dirty="0" err="1"/>
              <a:t>AAMParallelFitting</a:t>
            </a:r>
            <a:endParaRPr lang="en-US" dirty="0"/>
          </a:p>
        </p:txBody>
      </p:sp>
    </p:spTree>
    <p:extLst>
      <p:ext uri="{BB962C8B-B14F-4D97-AF65-F5344CB8AC3E}">
        <p14:creationId xmlns:p14="http://schemas.microsoft.com/office/powerpoint/2010/main" val="45373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AAM Modeling </a:t>
            </a:r>
            <a:endParaRPr lang="en-US" dirty="0"/>
          </a:p>
        </p:txBody>
      </p:sp>
      <p:sp>
        <p:nvSpPr>
          <p:cNvPr id="3" name="Content Placeholder 2"/>
          <p:cNvSpPr>
            <a:spLocks noGrp="1"/>
          </p:cNvSpPr>
          <p:nvPr>
            <p:ph idx="1"/>
          </p:nvPr>
        </p:nvSpPr>
        <p:spPr>
          <a:xfrm>
            <a:off x="1484311" y="2024162"/>
            <a:ext cx="10018713" cy="3803374"/>
          </a:xfrm>
        </p:spPr>
        <p:txBody>
          <a:bodyPr/>
          <a:lstStyle/>
          <a:p>
            <a:r>
              <a:rPr lang="en-US" dirty="0" smtClean="0"/>
              <a:t>Based on a training set of images with labeled landmarks, the algorithms constructs a linear model for both the shape and the texture.</a:t>
            </a:r>
          </a:p>
          <a:p>
            <a:r>
              <a:rPr lang="en-US" dirty="0" smtClean="0"/>
              <a:t>The linear model is based in the PCA technique which produces a set of orthogonal vectors that represent ‘modes of variations’ of the training set and induces a subspace of the original high-dimensional solution space.</a:t>
            </a:r>
          </a:p>
          <a:p>
            <a:r>
              <a:rPr lang="en-US" dirty="0" smtClean="0"/>
              <a:t>As this process is done offline there was not a pressing need to parallelize it.</a:t>
            </a:r>
          </a:p>
          <a:p>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3432312" y="5413299"/>
                <a:ext cx="6453810" cy="404406"/>
              </a:xfrm>
              <a:prstGeom prst="rect">
                <a:avLst/>
              </a:prstGeom>
              <a:noFill/>
            </p:spPr>
            <p:txBody>
              <a:bodyPr wrap="square" lIns="0" tIns="0" rIns="0" bIns="0" rtlCol="0">
                <a:spAutoFit/>
              </a:bodyPr>
              <a:lstStyle/>
              <a:p>
                <a14:m>
                  <m:oMath xmlns:m="http://schemas.openxmlformats.org/officeDocument/2006/math">
                    <m:r>
                      <a:rPr lang="en-US" sz="2400" b="1" i="1" smtClean="0">
                        <a:latin typeface="Cambria Math" charset="0"/>
                      </a:rPr>
                      <m:t>𝒔</m:t>
                    </m:r>
                    <m:r>
                      <a:rPr lang="en-US" sz="2400" b="1" i="1" smtClean="0">
                        <a:latin typeface="Cambria Math" charset="0"/>
                      </a:rPr>
                      <m:t>=</m:t>
                    </m:r>
                    <m:sSub>
                      <m:sSubPr>
                        <m:ctrlPr>
                          <a:rPr lang="en-US" sz="2400" b="1" i="1" smtClean="0">
                            <a:latin typeface="Cambria Math" charset="0"/>
                          </a:rPr>
                        </m:ctrlPr>
                      </m:sSubPr>
                      <m:e>
                        <m:r>
                          <a:rPr lang="en-US" sz="2400" b="1" i="1" smtClean="0">
                            <a:latin typeface="Cambria Math" charset="0"/>
                          </a:rPr>
                          <m:t>𝒔</m:t>
                        </m:r>
                      </m:e>
                      <m:sub>
                        <m:r>
                          <a:rPr lang="en-US" sz="2400" b="1" i="1" smtClean="0">
                            <a:latin typeface="Cambria Math" charset="0"/>
                          </a:rPr>
                          <m:t>𝒐</m:t>
                        </m:r>
                      </m:sub>
                    </m:sSub>
                    <m:r>
                      <a:rPr lang="en-US" sz="2400" b="1" i="1" smtClean="0">
                        <a:latin typeface="Cambria Math" charset="0"/>
                      </a:rPr>
                      <m:t>+</m:t>
                    </m:r>
                    <m:sSub>
                      <m:sSubPr>
                        <m:ctrlPr>
                          <a:rPr lang="en-US" sz="2400" b="1" i="1" smtClean="0">
                            <a:latin typeface="Cambria Math" charset="0"/>
                          </a:rPr>
                        </m:ctrlPr>
                      </m:sSubPr>
                      <m:e>
                        <m:r>
                          <a:rPr lang="en-US" sz="2400" b="1" i="0" smtClean="0">
                            <a:latin typeface="Cambria Math" charset="0"/>
                          </a:rPr>
                          <m:t>𝐐</m:t>
                        </m:r>
                      </m:e>
                      <m:sub>
                        <m:r>
                          <a:rPr lang="en-US" sz="2400" b="1" i="0" smtClean="0">
                            <a:latin typeface="Cambria Math" charset="0"/>
                          </a:rPr>
                          <m:t>𝐬</m:t>
                        </m:r>
                      </m:sub>
                    </m:sSub>
                    <m:r>
                      <a:rPr lang="en-US" sz="2400" b="1" i="1" smtClean="0">
                        <a:latin typeface="Cambria Math" charset="0"/>
                      </a:rPr>
                      <m:t>𝒄</m:t>
                    </m:r>
                    <m:r>
                      <a:rPr lang="en-US" sz="2400" b="1" i="1" smtClean="0">
                        <a:latin typeface="Cambria Math" charset="0"/>
                      </a:rPr>
                      <m:t>               </m:t>
                    </m:r>
                    <m:r>
                      <a:rPr lang="en-US" sz="2400" b="1" i="1" smtClean="0">
                        <a:latin typeface="Cambria Math" charset="0"/>
                      </a:rPr>
                      <m:t>𝒈</m:t>
                    </m:r>
                    <m:r>
                      <a:rPr lang="en-US" sz="2400" b="1" i="1" smtClean="0">
                        <a:latin typeface="Cambria Math" charset="0"/>
                      </a:rPr>
                      <m:t>=</m:t>
                    </m:r>
                    <m:sSub>
                      <m:sSubPr>
                        <m:ctrlPr>
                          <a:rPr lang="en-US" sz="2400" b="1" i="1" smtClean="0">
                            <a:latin typeface="Cambria Math" charset="0"/>
                          </a:rPr>
                        </m:ctrlPr>
                      </m:sSubPr>
                      <m:e>
                        <m:r>
                          <a:rPr lang="en-US" sz="2400" b="1" i="1" smtClean="0">
                            <a:latin typeface="Cambria Math" charset="0"/>
                          </a:rPr>
                          <m:t>𝒈</m:t>
                        </m:r>
                      </m:e>
                      <m:sub>
                        <m:r>
                          <a:rPr lang="en-US" sz="2400" b="1" i="1" smtClean="0">
                            <a:latin typeface="Cambria Math" charset="0"/>
                          </a:rPr>
                          <m:t>𝒐</m:t>
                        </m:r>
                      </m:sub>
                    </m:sSub>
                    <m:r>
                      <a:rPr lang="en-US" sz="2400" b="1" i="1" smtClean="0">
                        <a:latin typeface="Cambria Math" charset="0"/>
                      </a:rPr>
                      <m:t>+</m:t>
                    </m:r>
                    <m:sSub>
                      <m:sSubPr>
                        <m:ctrlPr>
                          <a:rPr lang="en-US" sz="2400" b="1" i="1" smtClean="0">
                            <a:latin typeface="Cambria Math" charset="0"/>
                          </a:rPr>
                        </m:ctrlPr>
                      </m:sSubPr>
                      <m:e>
                        <m:r>
                          <a:rPr lang="en-US" sz="2400" b="1" i="0" smtClean="0">
                            <a:latin typeface="Cambria Math" charset="0"/>
                          </a:rPr>
                          <m:t>𝐐</m:t>
                        </m:r>
                      </m:e>
                      <m:sub>
                        <m:r>
                          <a:rPr lang="en-US" sz="2400" b="1" i="0" smtClean="0">
                            <a:latin typeface="Cambria Math" charset="0"/>
                          </a:rPr>
                          <m:t>𝐠</m:t>
                        </m:r>
                      </m:sub>
                    </m:sSub>
                    <m:r>
                      <a:rPr lang="en-US" sz="2400" b="1" i="1" smtClean="0">
                        <a:latin typeface="Cambria Math" charset="0"/>
                      </a:rPr>
                      <m:t>𝒄</m:t>
                    </m:r>
                  </m:oMath>
                </a14:m>
                <a:r>
                  <a:rPr lang="en-US" sz="2400" b="1" dirty="0" smtClean="0"/>
                  <a:t>         (1)</a:t>
                </a:r>
                <a:endParaRPr lang="en-US" sz="2400" b="1" dirty="0"/>
              </a:p>
            </p:txBody>
          </p:sp>
        </mc:Choice>
        <mc:Fallback xmlns="">
          <p:sp>
            <p:nvSpPr>
              <p:cNvPr id="4" name="TextBox 3"/>
              <p:cNvSpPr txBox="1">
                <a:spLocks noRot="1" noChangeAspect="1" noMove="1" noResize="1" noEditPoints="1" noAdjustHandles="1" noChangeArrowheads="1" noChangeShapeType="1" noTextEdit="1"/>
              </p:cNvSpPr>
              <p:nvPr/>
            </p:nvSpPr>
            <p:spPr>
              <a:xfrm>
                <a:off x="3432312" y="5413299"/>
                <a:ext cx="6453810" cy="404406"/>
              </a:xfrm>
              <a:prstGeom prst="rect">
                <a:avLst/>
              </a:prstGeom>
              <a:blipFill rotWithShape="0">
                <a:blip r:embed="rId2"/>
                <a:stretch>
                  <a:fillRect l="-1228" t="-128788" b="-156061"/>
                </a:stretch>
              </a:blipFill>
            </p:spPr>
            <p:txBody>
              <a:bodyPr/>
              <a:lstStyle/>
              <a:p>
                <a:r>
                  <a:rPr lang="en-US">
                    <a:noFill/>
                  </a:rPr>
                  <a:t> </a:t>
                </a:r>
              </a:p>
            </p:txBody>
          </p:sp>
        </mc:Fallback>
      </mc:AlternateContent>
    </p:spTree>
    <p:extLst>
      <p:ext uri="{BB962C8B-B14F-4D97-AF65-F5344CB8AC3E}">
        <p14:creationId xmlns:p14="http://schemas.microsoft.com/office/powerpoint/2010/main" val="21390517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AAM Fitting</a:t>
            </a:r>
            <a:endParaRPr lang="en-US" dirty="0"/>
          </a:p>
        </p:txBody>
      </p:sp>
      <p:sp>
        <p:nvSpPr>
          <p:cNvPr id="3" name="Content Placeholder 2"/>
          <p:cNvSpPr>
            <a:spLocks noGrp="1"/>
          </p:cNvSpPr>
          <p:nvPr>
            <p:ph idx="1"/>
          </p:nvPr>
        </p:nvSpPr>
        <p:spPr/>
        <p:txBody>
          <a:bodyPr/>
          <a:lstStyle/>
          <a:p>
            <a:r>
              <a:rPr lang="en-US" dirty="0" smtClean="0"/>
              <a:t>This algorithm is essentially an unconstraint optimization problem whose objective is to minimize the error between the image’s texture and the one generated by the AAM model.</a:t>
            </a:r>
          </a:p>
          <a:p>
            <a:r>
              <a:rPr lang="en-US" dirty="0" smtClean="0"/>
              <a:t>The sequential algorithm already exploits the characteristics of the problem to efficiently search in the solution space by learning in the modeling phase a linear relationship between the error and the parameter’s deviation from the correct ones.</a:t>
            </a:r>
          </a:p>
          <a:p>
            <a:endParaRPr lang="en-US" dirty="0" smtClean="0"/>
          </a:p>
          <a:p>
            <a:endParaRPr lang="en-US" dirty="0"/>
          </a:p>
        </p:txBody>
      </p:sp>
    </p:spTree>
    <p:extLst>
      <p:ext uri="{BB962C8B-B14F-4D97-AF65-F5344CB8AC3E}">
        <p14:creationId xmlns:p14="http://schemas.microsoft.com/office/powerpoint/2010/main" val="15999067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0"/>
            <a:ext cx="10018713" cy="1752599"/>
          </a:xfrm>
        </p:spPr>
        <p:txBody>
          <a:bodyPr/>
          <a:lstStyle/>
          <a:p>
            <a:r>
              <a:rPr lang="en-US" dirty="0" smtClean="0"/>
              <a:t>AAM Fitting Sequential Algorithm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210853" y="1247296"/>
            <a:ext cx="3820009" cy="5273944"/>
          </a:xfrm>
        </p:spPr>
      </p:pic>
      <p:sp>
        <p:nvSpPr>
          <p:cNvPr id="6" name="Rectangle 5"/>
          <p:cNvSpPr/>
          <p:nvPr/>
        </p:nvSpPr>
        <p:spPr>
          <a:xfrm>
            <a:off x="2396413" y="3264628"/>
            <a:ext cx="2985247" cy="30928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5381660" y="1752599"/>
            <a:ext cx="5738492" cy="4357868"/>
            <a:chOff x="5381660" y="1752599"/>
            <a:chExt cx="5738492" cy="4357868"/>
          </a:xfrm>
        </p:grpSpPr>
        <p:pic>
          <p:nvPicPr>
            <p:cNvPr id="7" name="Picture 6"/>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602355" y="1752599"/>
              <a:ext cx="3517797" cy="4357868"/>
            </a:xfrm>
            <a:prstGeom prst="rect">
              <a:avLst/>
            </a:prstGeom>
          </p:spPr>
        </p:pic>
        <p:cxnSp>
          <p:nvCxnSpPr>
            <p:cNvPr id="9" name="Straight Arrow Connector 8"/>
            <p:cNvCxnSpPr>
              <a:stCxn id="6" idx="3"/>
              <a:endCxn id="7" idx="1"/>
            </p:cNvCxnSpPr>
            <p:nvPr/>
          </p:nvCxnSpPr>
          <p:spPr>
            <a:xfrm flipV="1">
              <a:off x="5381660" y="3931533"/>
              <a:ext cx="2220695" cy="87950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1" name="Rectangle 10"/>
          <p:cNvSpPr/>
          <p:nvPr/>
        </p:nvSpPr>
        <p:spPr>
          <a:xfrm>
            <a:off x="7905509" y="4572000"/>
            <a:ext cx="1346067" cy="33566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05508" y="4907666"/>
            <a:ext cx="1346068" cy="682906"/>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905508" y="5590572"/>
            <a:ext cx="1346068" cy="335666"/>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V="1">
            <a:off x="3526971" y="4310743"/>
            <a:ext cx="949235" cy="870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825931" y="3413760"/>
            <a:ext cx="1063105" cy="1306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386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8507" y="241093"/>
            <a:ext cx="10018713" cy="1752599"/>
          </a:xfrm>
        </p:spPr>
        <p:txBody>
          <a:bodyPr/>
          <a:lstStyle/>
          <a:p>
            <a:pPr algn="l"/>
            <a:r>
              <a:rPr lang="en-US" dirty="0" smtClean="0"/>
              <a:t>Parallelization idea</a:t>
            </a:r>
            <a:endParaRPr lang="en-US" dirty="0"/>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a:ext>
            </a:extLst>
          </a:blip>
          <a:stretch>
            <a:fillRect/>
          </a:stretch>
        </p:blipFill>
        <p:spPr>
          <a:xfrm>
            <a:off x="1219348" y="1547734"/>
            <a:ext cx="5768558" cy="3797508"/>
          </a:xfrm>
        </p:spPr>
      </p:pic>
      <p:sp>
        <p:nvSpPr>
          <p:cNvPr id="5" name="Content Placeholder 4"/>
          <p:cNvSpPr>
            <a:spLocks noGrp="1"/>
          </p:cNvSpPr>
          <p:nvPr>
            <p:ph sz="half" idx="2"/>
          </p:nvPr>
        </p:nvSpPr>
        <p:spPr>
          <a:xfrm>
            <a:off x="7107828" y="685800"/>
            <a:ext cx="4749392" cy="5521377"/>
          </a:xfrm>
        </p:spPr>
        <p:txBody>
          <a:bodyPr>
            <a:noAutofit/>
          </a:bodyPr>
          <a:lstStyle/>
          <a:p>
            <a:r>
              <a:rPr lang="en-US" sz="2400" dirty="0" smtClean="0"/>
              <a:t>Basically, each vertex of the shape and each pixel of the texture is considered to be a separate datum.</a:t>
            </a:r>
          </a:p>
          <a:p>
            <a:r>
              <a:rPr lang="en-US" sz="2400" dirty="0"/>
              <a:t>A</a:t>
            </a:r>
            <a:r>
              <a:rPr lang="en-US" sz="2400" dirty="0" smtClean="0"/>
              <a:t>s the algorithm was design to be implemented on a GPU, for the shape each vertex is assigned to be process by a thread.</a:t>
            </a:r>
          </a:p>
          <a:p>
            <a:r>
              <a:rPr lang="en-US" sz="2400" dirty="0" smtClean="0"/>
              <a:t>As for the texture, the grid is divided in sets of work to be processed by a thread. Considering that the number of pixels is at least a order of magnitude greater than the number of thread.</a:t>
            </a:r>
          </a:p>
        </p:txBody>
      </p:sp>
    </p:spTree>
    <p:extLst>
      <p:ext uri="{BB962C8B-B14F-4D97-AF65-F5344CB8AC3E}">
        <p14:creationId xmlns:p14="http://schemas.microsoft.com/office/powerpoint/2010/main" val="8597722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84309" y="251085"/>
            <a:ext cx="10018713" cy="1752599"/>
          </a:xfrm>
        </p:spPr>
        <p:txBody>
          <a:bodyPr/>
          <a:lstStyle/>
          <a:p>
            <a:pPr algn="l"/>
            <a:r>
              <a:rPr lang="en-US" dirty="0" smtClean="0"/>
              <a:t>Considerations for the </a:t>
            </a:r>
            <a:r>
              <a:rPr lang="en-US" dirty="0" err="1" smtClean="0"/>
              <a:t>OpenMP</a:t>
            </a:r>
            <a:r>
              <a:rPr lang="en-US" dirty="0" smtClean="0"/>
              <a:t> implementation</a:t>
            </a:r>
            <a:endParaRPr lang="en-US" dirty="0"/>
          </a:p>
        </p:txBody>
      </p:sp>
      <p:sp>
        <p:nvSpPr>
          <p:cNvPr id="6" name="Content Placeholder 5"/>
          <p:cNvSpPr>
            <a:spLocks noGrp="1"/>
          </p:cNvSpPr>
          <p:nvPr>
            <p:ph idx="1"/>
          </p:nvPr>
        </p:nvSpPr>
        <p:spPr>
          <a:xfrm>
            <a:off x="1484310" y="2113613"/>
            <a:ext cx="10018713" cy="3677587"/>
          </a:xfrm>
        </p:spPr>
        <p:txBody>
          <a:bodyPr/>
          <a:lstStyle/>
          <a:p>
            <a:r>
              <a:rPr lang="en-US" dirty="0" smtClean="0"/>
              <a:t>The CUDA implementation done by the authors considers the availability of the thousands of threads handled by a GPU. </a:t>
            </a:r>
          </a:p>
          <a:p>
            <a:r>
              <a:rPr lang="en-US" dirty="0" smtClean="0"/>
              <a:t>Using </a:t>
            </a:r>
            <a:r>
              <a:rPr lang="en-US" dirty="0" err="1" smtClean="0"/>
              <a:t>OpenMP</a:t>
            </a:r>
            <a:r>
              <a:rPr lang="en-US" dirty="0" smtClean="0"/>
              <a:t> with a GPP reduces dramatically the availability threads. Also the memory model is different.</a:t>
            </a:r>
          </a:p>
          <a:p>
            <a:r>
              <a:rPr lang="en-US" dirty="0" smtClean="0"/>
              <a:t>In principle, to implement the parallel tasks in </a:t>
            </a:r>
            <a:r>
              <a:rPr lang="en-US" dirty="0" err="1" smtClean="0"/>
              <a:t>OpenMP</a:t>
            </a:r>
            <a:r>
              <a:rPr lang="en-US" dirty="0" smtClean="0"/>
              <a:t> both for the shape and texture processing, the data must be broke apart in set of the corresponding unit for processing.</a:t>
            </a:r>
          </a:p>
          <a:p>
            <a:endParaRPr lang="en-US" dirty="0"/>
          </a:p>
        </p:txBody>
      </p:sp>
    </p:spTree>
    <p:extLst>
      <p:ext uri="{BB962C8B-B14F-4D97-AF65-F5344CB8AC3E}">
        <p14:creationId xmlns:p14="http://schemas.microsoft.com/office/powerpoint/2010/main" val="2795436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(1)</a:t>
            </a:r>
            <a:endParaRPr lang="en-US" dirty="0"/>
          </a:p>
        </p:txBody>
      </p:sp>
      <p:sp>
        <p:nvSpPr>
          <p:cNvPr id="3" name="Content Placeholder 2"/>
          <p:cNvSpPr>
            <a:spLocks noGrp="1"/>
          </p:cNvSpPr>
          <p:nvPr>
            <p:ph idx="1"/>
          </p:nvPr>
        </p:nvSpPr>
        <p:spPr>
          <a:xfrm>
            <a:off x="1484311" y="2438399"/>
            <a:ext cx="10018713" cy="3932420"/>
          </a:xfrm>
        </p:spPr>
        <p:txBody>
          <a:bodyPr/>
          <a:lstStyle/>
          <a:p>
            <a:r>
              <a:rPr lang="en-US" dirty="0" smtClean="0"/>
              <a:t>For the training set, it can be used the AAM face dataset provided by the DTU that consists of 240 images of 40 different persons with 58 labeled landmarks.</a:t>
            </a:r>
          </a:p>
          <a:p>
            <a:pPr lvl="1"/>
            <a:r>
              <a:rPr lang="en-US" dirty="0" smtClean="0"/>
              <a:t>The authors originally used the FG-Net Dataset but the server is down.</a:t>
            </a:r>
          </a:p>
          <a:p>
            <a:pPr lvl="1"/>
            <a:r>
              <a:rPr lang="en-US" dirty="0" smtClean="0"/>
              <a:t>Use an already implemented AAM library or implement the training algorithm from scratch.</a:t>
            </a:r>
          </a:p>
          <a:p>
            <a:endParaRPr lang="en-US" b="1" dirty="0" smtClean="0"/>
          </a:p>
          <a:p>
            <a:endParaRPr lang="en-US" dirty="0"/>
          </a:p>
        </p:txBody>
      </p:sp>
    </p:spTree>
    <p:extLst>
      <p:ext uri="{BB962C8B-B14F-4D97-AF65-F5344CB8AC3E}">
        <p14:creationId xmlns:p14="http://schemas.microsoft.com/office/powerpoint/2010/main" val="15609954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(2)</a:t>
            </a:r>
            <a:endParaRPr lang="en-US" dirty="0"/>
          </a:p>
        </p:txBody>
      </p:sp>
      <p:sp>
        <p:nvSpPr>
          <p:cNvPr id="3" name="Content Placeholder 2"/>
          <p:cNvSpPr>
            <a:spLocks noGrp="1"/>
          </p:cNvSpPr>
          <p:nvPr>
            <p:ph idx="1"/>
          </p:nvPr>
        </p:nvSpPr>
        <p:spPr/>
        <p:txBody>
          <a:bodyPr/>
          <a:lstStyle/>
          <a:p>
            <a:r>
              <a:rPr lang="en-US" dirty="0"/>
              <a:t>For testing the authors used the </a:t>
            </a:r>
            <a:r>
              <a:rPr lang="en-US" b="1" dirty="0"/>
              <a:t>YouTube face database</a:t>
            </a:r>
            <a:r>
              <a:rPr lang="en-US" dirty="0"/>
              <a:t> that have 3425 videos of 1595 different people which is available to perform evaluation of the </a:t>
            </a:r>
            <a:r>
              <a:rPr lang="en-US" dirty="0" err="1"/>
              <a:t>OpenMP</a:t>
            </a:r>
            <a:r>
              <a:rPr lang="en-US" dirty="0"/>
              <a:t> implementation</a:t>
            </a:r>
          </a:p>
          <a:p>
            <a:pPr lvl="1"/>
            <a:r>
              <a:rPr lang="en-US" dirty="0" smtClean="0"/>
              <a:t>Compare the speedup obtained with </a:t>
            </a:r>
            <a:r>
              <a:rPr lang="en-US" dirty="0" err="1" smtClean="0"/>
              <a:t>OpenMP</a:t>
            </a:r>
            <a:r>
              <a:rPr lang="en-US" dirty="0" smtClean="0"/>
              <a:t> and the results obtained by the authors</a:t>
            </a:r>
          </a:p>
        </p:txBody>
      </p:sp>
    </p:spTree>
    <p:extLst>
      <p:ext uri="{BB962C8B-B14F-4D97-AF65-F5344CB8AC3E}">
        <p14:creationId xmlns:p14="http://schemas.microsoft.com/office/powerpoint/2010/main" val="61578098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2286</TotalTime>
  <Words>1164</Words>
  <Application>Microsoft Macintosh PowerPoint</Application>
  <PresentationFormat>Widescreen</PresentationFormat>
  <Paragraphs>79</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Cambria Math</vt:lpstr>
      <vt:lpstr>Corbel</vt:lpstr>
      <vt:lpstr>Mangal</vt:lpstr>
      <vt:lpstr>Arial</vt:lpstr>
      <vt:lpstr>Parallax</vt:lpstr>
      <vt:lpstr>AAM Fitting Algorithm parallel implementation with OpenMP</vt:lpstr>
      <vt:lpstr>Introduction</vt:lpstr>
      <vt:lpstr>AAM Modeling </vt:lpstr>
      <vt:lpstr>AAM Fitting</vt:lpstr>
      <vt:lpstr>AAM Fitting Sequential Algorithm</vt:lpstr>
      <vt:lpstr>Parallelization idea</vt:lpstr>
      <vt:lpstr>Considerations for the OpenMP implementation</vt:lpstr>
      <vt:lpstr>Evaluation (1)</vt:lpstr>
      <vt:lpstr>Evaluation (2)</vt:lpstr>
      <vt:lpstr>Implementation</vt:lpstr>
      <vt:lpstr>Implementation(2): operation on a to-be-processed unit</vt:lpstr>
      <vt:lpstr>Implementation (3): Aggregation kernels </vt:lpstr>
      <vt:lpstr>Evaluation (1)</vt:lpstr>
      <vt:lpstr>Evaluation (2)</vt:lpstr>
      <vt:lpstr>Evaluation (3)</vt:lpstr>
      <vt:lpstr>Evaluation (4)</vt:lpstr>
      <vt:lpstr>Evaluation (5) </vt:lpstr>
      <vt:lpstr>SIMD instructions</vt:lpstr>
      <vt:lpstr>Final Remarks</vt:lpstr>
      <vt:lpstr>Thanks!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AAM Fitting Algorithm parallel implementation with OpenMP</dc:title>
  <dc:creator>Rafael Alberto Rodríguez Sánchez</dc:creator>
  <cp:lastModifiedBy>Rafael Alberto Rodríguez Sánchez</cp:lastModifiedBy>
  <cp:revision>45</cp:revision>
  <dcterms:created xsi:type="dcterms:W3CDTF">2017-05-24T19:33:32Z</dcterms:created>
  <dcterms:modified xsi:type="dcterms:W3CDTF">2017-06-26T13:56:38Z</dcterms:modified>
</cp:coreProperties>
</file>

<file path=docProps/thumbnail.jpeg>
</file>